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42852"/>
            <a:ext cx="9144000" cy="664373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b="1" dirty="0" smtClean="0"/>
              <a:t>Технология </a:t>
            </a:r>
            <a:r>
              <a:rPr lang="ru-RU" b="1" dirty="0" smtClean="0"/>
              <a:t>«Эстафетный диалог»</a:t>
            </a:r>
            <a:endParaRPr lang="ru-RU" dirty="0" smtClean="0"/>
          </a:p>
          <a:p>
            <a:r>
              <a:rPr lang="ru-RU" sz="2800" b="1" dirty="0" smtClean="0"/>
              <a:t>     </a:t>
            </a:r>
            <a:r>
              <a:rPr lang="ru-RU" sz="2800" dirty="0" smtClean="0"/>
              <a:t> </a:t>
            </a:r>
            <a:r>
              <a:rPr lang="ru-RU" sz="2800" b="1" dirty="0" smtClean="0"/>
              <a:t>Актуальность </a:t>
            </a:r>
            <a:r>
              <a:rPr lang="ru-RU" sz="2800" dirty="0" smtClean="0"/>
              <a:t>– необходимость  тренинга студентов в условиях командной и поисковой работы для формирования профессиональных компетенций мобильного работника на производстве, малом бизнесе, в социальной сфере общества </a:t>
            </a:r>
          </a:p>
          <a:p>
            <a:r>
              <a:rPr lang="ru-RU" dirty="0" smtClean="0"/>
              <a:t>    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786874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sz="2800" b="1" dirty="0" smtClean="0"/>
              <a:t>Новая идея: </a:t>
            </a:r>
            <a:r>
              <a:rPr lang="ru-RU" sz="2800" dirty="0" smtClean="0"/>
              <a:t>взаимодействие </a:t>
            </a:r>
            <a:r>
              <a:rPr lang="ru-RU" sz="2800" dirty="0" smtClean="0"/>
              <a:t>студентов в эстафетном диалоге позволит формировать способность работы в команде  и  приводит к глубокому пониманию учебного материала.</a:t>
            </a:r>
          </a:p>
          <a:p>
            <a:pPr>
              <a:buNone/>
            </a:pPr>
            <a:r>
              <a:rPr lang="ru-RU" sz="2800" b="1" dirty="0" smtClean="0"/>
              <a:t>	Цель технологии: </a:t>
            </a:r>
            <a:r>
              <a:rPr lang="ru-RU" sz="2800" dirty="0" smtClean="0"/>
              <a:t>п</a:t>
            </a:r>
            <a:r>
              <a:rPr lang="ru-RU" sz="2800" dirty="0" smtClean="0"/>
              <a:t>риобщать </a:t>
            </a:r>
            <a:r>
              <a:rPr lang="ru-RU" sz="2800" dirty="0" smtClean="0"/>
              <a:t>студентов к приемам адекватного продолжения  чужих мыслей в межличностном и межгрупповом  диалоге при осмыслении учебного материала.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357982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</a:t>
            </a:r>
          </a:p>
          <a:p>
            <a:pPr>
              <a:buNone/>
            </a:pPr>
            <a:endParaRPr lang="ru-RU" sz="2800" b="1" dirty="0" smtClean="0"/>
          </a:p>
          <a:p>
            <a:pPr algn="ctr">
              <a:buNone/>
            </a:pPr>
            <a:r>
              <a:rPr lang="ru-RU" sz="2800" b="1" dirty="0" smtClean="0"/>
              <a:t>	Используемые </a:t>
            </a:r>
            <a:r>
              <a:rPr lang="ru-RU" sz="2800" b="1" dirty="0" smtClean="0"/>
              <a:t>средства:</a:t>
            </a:r>
            <a:r>
              <a:rPr lang="ru-RU" sz="2800" dirty="0" smtClean="0"/>
              <a:t> групповая работа, групповые учебные задания, структурно-логические схемы темы, недоконченные задания, имитационные роли студентов, конкурс на лучшее обобщение групповой позиции.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0"/>
            <a:ext cx="8929718" cy="6572296"/>
          </a:xfrm>
        </p:spPr>
        <p:txBody>
          <a:bodyPr/>
          <a:lstStyle/>
          <a:p>
            <a:pPr algn="ctr">
              <a:buNone/>
            </a:pPr>
            <a:endParaRPr lang="ru-RU" sz="2800" b="1" dirty="0" smtClean="0"/>
          </a:p>
          <a:p>
            <a:pPr algn="ctr">
              <a:buNone/>
            </a:pPr>
            <a:endParaRPr lang="ru-RU" sz="2800" b="1" dirty="0" smtClean="0"/>
          </a:p>
          <a:p>
            <a:pPr algn="ctr">
              <a:buNone/>
            </a:pPr>
            <a:endParaRPr lang="ru-RU" sz="2800" b="1" dirty="0" smtClean="0"/>
          </a:p>
          <a:p>
            <a:pPr algn="ctr">
              <a:buNone/>
            </a:pPr>
            <a:r>
              <a:rPr lang="ru-RU" sz="2800" b="1" dirty="0" smtClean="0"/>
              <a:t>Методологическое </a:t>
            </a:r>
            <a:r>
              <a:rPr lang="ru-RU" sz="2800" b="1" dirty="0" smtClean="0"/>
              <a:t>основание  </a:t>
            </a:r>
            <a:r>
              <a:rPr lang="ru-RU" sz="2800" dirty="0" smtClean="0"/>
              <a:t> синергетические свойства открытых систем, идеи «несовпадение человека с самим собой» и «понимание собственной  мысли в сравнении с мыслями других людей», межличностное и межгрупповое взаимодействие.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9072594" cy="65722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			</a:t>
            </a:r>
            <a:r>
              <a:rPr lang="ru-RU" sz="2800" b="1" dirty="0" smtClean="0"/>
              <a:t>Структурная </a:t>
            </a:r>
            <a:r>
              <a:rPr lang="ru-RU" sz="2800" b="1" dirty="0" smtClean="0"/>
              <a:t>логика технологии: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	1</a:t>
            </a:r>
            <a:r>
              <a:rPr lang="ru-RU" sz="2800" dirty="0" smtClean="0"/>
              <a:t>. Структурно-логическая схема</a:t>
            </a:r>
          </a:p>
          <a:p>
            <a:pPr>
              <a:buNone/>
            </a:pPr>
            <a:r>
              <a:rPr lang="ru-RU" sz="2800" dirty="0" smtClean="0"/>
              <a:t>	2</a:t>
            </a:r>
            <a:r>
              <a:rPr lang="ru-RU" sz="2800" dirty="0" smtClean="0"/>
              <a:t>. Блоки знаний  для  групповой работы</a:t>
            </a:r>
          </a:p>
          <a:p>
            <a:pPr>
              <a:buNone/>
            </a:pPr>
            <a:r>
              <a:rPr lang="ru-RU" sz="2800" dirty="0" smtClean="0"/>
              <a:t>	3</a:t>
            </a:r>
            <a:r>
              <a:rPr lang="ru-RU" sz="2800" dirty="0" smtClean="0"/>
              <a:t>. Группы студентов по 3-5 человек </a:t>
            </a:r>
          </a:p>
          <a:p>
            <a:pPr>
              <a:buNone/>
            </a:pPr>
            <a:r>
              <a:rPr lang="ru-RU" sz="2800" dirty="0" smtClean="0"/>
              <a:t>	4</a:t>
            </a:r>
            <a:r>
              <a:rPr lang="ru-RU" sz="2800" dirty="0" smtClean="0"/>
              <a:t>. Эстафета внутри групп </a:t>
            </a:r>
          </a:p>
          <a:p>
            <a:pPr>
              <a:buNone/>
            </a:pPr>
            <a:r>
              <a:rPr lang="ru-RU" sz="2800" dirty="0" smtClean="0"/>
              <a:t>	5</a:t>
            </a:r>
            <a:r>
              <a:rPr lang="ru-RU" sz="2800" dirty="0" smtClean="0"/>
              <a:t>. Презентация группами своих заданий</a:t>
            </a:r>
          </a:p>
          <a:p>
            <a:pPr>
              <a:buNone/>
            </a:pPr>
            <a:r>
              <a:rPr lang="ru-RU" sz="2800" dirty="0" smtClean="0"/>
              <a:t>	6.Вопросы  </a:t>
            </a:r>
            <a:r>
              <a:rPr lang="ru-RU" sz="2800" dirty="0" smtClean="0"/>
              <a:t>команд к презентации </a:t>
            </a:r>
          </a:p>
          <a:p>
            <a:pPr>
              <a:buNone/>
            </a:pPr>
            <a:r>
              <a:rPr lang="ru-RU" sz="2800" dirty="0" smtClean="0"/>
              <a:t>	7</a:t>
            </a:r>
            <a:r>
              <a:rPr lang="ru-RU" sz="2800" dirty="0" smtClean="0"/>
              <a:t>. Эстафета между  группами </a:t>
            </a:r>
          </a:p>
          <a:p>
            <a:pPr>
              <a:buNone/>
            </a:pPr>
            <a:r>
              <a:rPr lang="ru-RU" sz="2800" dirty="0" smtClean="0"/>
              <a:t>	8</a:t>
            </a:r>
            <a:r>
              <a:rPr lang="ru-RU" sz="2800" dirty="0" smtClean="0"/>
              <a:t>. Диалог между группами </a:t>
            </a:r>
          </a:p>
          <a:p>
            <a:pPr>
              <a:buNone/>
            </a:pPr>
            <a:r>
              <a:rPr lang="ru-RU" sz="2800" dirty="0" smtClean="0"/>
              <a:t>	9.Фасилитаторская </a:t>
            </a:r>
            <a:r>
              <a:rPr lang="ru-RU" sz="2800" dirty="0" smtClean="0"/>
              <a:t>роль преподавателя.  </a:t>
            </a:r>
          </a:p>
          <a:p>
            <a:pPr>
              <a:buNone/>
            </a:pPr>
            <a:r>
              <a:rPr lang="ru-RU" sz="2800" dirty="0" smtClean="0"/>
              <a:t>	10.Подведение </a:t>
            </a:r>
            <a:r>
              <a:rPr lang="ru-RU" sz="2800" dirty="0" smtClean="0"/>
              <a:t>итогов 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00858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	</a:t>
            </a:r>
          </a:p>
          <a:p>
            <a:pPr algn="ctr">
              <a:buNone/>
            </a:pPr>
            <a:endParaRPr lang="ru-RU" sz="2800" b="1" dirty="0" smtClean="0"/>
          </a:p>
          <a:p>
            <a:pPr algn="ctr">
              <a:buNone/>
            </a:pPr>
            <a:endParaRPr lang="ru-RU" sz="2800" b="1" dirty="0" smtClean="0"/>
          </a:p>
          <a:p>
            <a:pPr algn="ctr">
              <a:buNone/>
            </a:pPr>
            <a:r>
              <a:rPr lang="ru-RU" sz="2800" b="1" dirty="0" smtClean="0"/>
              <a:t>Существенные </a:t>
            </a:r>
            <a:r>
              <a:rPr lang="ru-RU" sz="2800" b="1" dirty="0" smtClean="0"/>
              <a:t>связи : </a:t>
            </a:r>
            <a:r>
              <a:rPr lang="ru-RU" sz="2800" dirty="0" smtClean="0"/>
              <a:t>эстафетное  личностное взаимодействие, групповое сотрудничество, межгрупповое взаимодействие, межгрупповой диалог, состязание групп, логическая связь блоков знаний и совместной работы в группах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72296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	</a:t>
            </a:r>
          </a:p>
          <a:p>
            <a:pPr algn="ctr">
              <a:buNone/>
            </a:pPr>
            <a:endParaRPr lang="ru-RU" sz="2800" b="1" dirty="0" smtClean="0"/>
          </a:p>
          <a:p>
            <a:pPr algn="ctr">
              <a:buNone/>
            </a:pPr>
            <a:r>
              <a:rPr lang="ru-RU" sz="2800" b="1" dirty="0" smtClean="0"/>
              <a:t>Критерии </a:t>
            </a:r>
            <a:r>
              <a:rPr lang="ru-RU" sz="2800" b="1" dirty="0" smtClean="0"/>
              <a:t>оценки: </a:t>
            </a:r>
            <a:r>
              <a:rPr lang="ru-RU" sz="2800" dirty="0" smtClean="0"/>
              <a:t>способность </a:t>
            </a:r>
            <a:r>
              <a:rPr lang="ru-RU" sz="2800" dirty="0" smtClean="0"/>
              <a:t>выделять и обосновать сущность своей идеи, оперативная реакция на чужое мнение, способность адекватно продолжать чужую </a:t>
            </a:r>
            <a:r>
              <a:rPr lang="ru-RU" sz="2800" dirty="0" smtClean="0"/>
              <a:t>мысль, групповая </a:t>
            </a:r>
            <a:r>
              <a:rPr lang="ru-RU" sz="2800" dirty="0" smtClean="0"/>
              <a:t>солидарность и </a:t>
            </a:r>
            <a:r>
              <a:rPr lang="ru-RU" sz="2800" dirty="0" smtClean="0"/>
              <a:t>ответственность, способность </a:t>
            </a:r>
            <a:r>
              <a:rPr lang="ru-RU" sz="2800" dirty="0" smtClean="0"/>
              <a:t>корректно критиковать  чужое мнение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7229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				Рекомендации</a:t>
            </a:r>
            <a:r>
              <a:rPr lang="ru-RU" b="1" dirty="0" smtClean="0"/>
              <a:t>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sz="3300" dirty="0" smtClean="0"/>
              <a:t>1.Преподаватель </a:t>
            </a:r>
            <a:r>
              <a:rPr lang="ru-RU" sz="3300" dirty="0" smtClean="0"/>
              <a:t>должен обладать способность к логической структуризации знаний в своей дисциплине.</a:t>
            </a:r>
          </a:p>
          <a:p>
            <a:pPr>
              <a:buNone/>
            </a:pPr>
            <a:r>
              <a:rPr lang="ru-RU" sz="3300" dirty="0" smtClean="0"/>
              <a:t>	2.При </a:t>
            </a:r>
            <a:r>
              <a:rPr lang="ru-RU" sz="3300" dirty="0" smtClean="0"/>
              <a:t>формировании групп необходимо учитывать межличностные отношения студентов.</a:t>
            </a:r>
          </a:p>
          <a:p>
            <a:pPr>
              <a:buNone/>
            </a:pPr>
            <a:r>
              <a:rPr lang="ru-RU" sz="3300" dirty="0" smtClean="0"/>
              <a:t>	3.При </a:t>
            </a:r>
            <a:r>
              <a:rPr lang="ru-RU" sz="3300" dirty="0" smtClean="0"/>
              <a:t>эстафетной работе и диалоговом обсуждении проблем необходимы </a:t>
            </a:r>
            <a:r>
              <a:rPr lang="ru-RU" sz="3300" dirty="0" err="1" smtClean="0"/>
              <a:t>фасилитаторские</a:t>
            </a:r>
            <a:r>
              <a:rPr lang="ru-RU" sz="3300" dirty="0" smtClean="0"/>
              <a:t> умения преподавателя.</a:t>
            </a:r>
          </a:p>
          <a:p>
            <a:pPr>
              <a:buNone/>
            </a:pPr>
            <a:r>
              <a:rPr lang="ru-RU" sz="3300" dirty="0" smtClean="0"/>
              <a:t>	4</a:t>
            </a:r>
            <a:r>
              <a:rPr lang="ru-RU" sz="3300" dirty="0" smtClean="0"/>
              <a:t>. Эстафетную работу необходимо использовать для развития межличностных взаимоотношений студентов.</a:t>
            </a:r>
          </a:p>
          <a:p>
            <a:pPr>
              <a:buNone/>
            </a:pPr>
            <a:r>
              <a:rPr lang="ru-RU" sz="3300" dirty="0" smtClean="0"/>
              <a:t>	5</a:t>
            </a:r>
            <a:r>
              <a:rPr lang="ru-RU" sz="3300" dirty="0" smtClean="0"/>
              <a:t>. В вопросах к презентации групп необходимо стимулировать и поддерживать соревновательные тенденции развития активности студентов.</a:t>
            </a:r>
          </a:p>
          <a:p>
            <a:pPr>
              <a:buNone/>
            </a:pPr>
            <a:r>
              <a:rPr lang="ru-RU" sz="3300" dirty="0" smtClean="0"/>
              <a:t>	6</a:t>
            </a:r>
            <a:r>
              <a:rPr lang="ru-RU" sz="3300" dirty="0" smtClean="0"/>
              <a:t>. При подведении итогов желательно использовать формы  аттестации, как групп, так и отдельных студентов.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</TotalTime>
  <Words>93</Words>
  <PresentationFormat>Экран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2014-12-15T07:39:55Z</dcterms:created>
  <dcterms:modified xsi:type="dcterms:W3CDTF">2014-12-15T07:53:26Z</dcterms:modified>
</cp:coreProperties>
</file>